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  <p:sldMasterId id="2147483708" r:id="rId2"/>
  </p:sldMasterIdLst>
  <p:notesMasterIdLst>
    <p:notesMasterId r:id="rId8"/>
  </p:notesMasterIdLst>
  <p:handoutMasterIdLst>
    <p:handoutMasterId r:id="rId9"/>
  </p:handoutMasterIdLst>
  <p:sldIdLst>
    <p:sldId id="356" r:id="rId3"/>
    <p:sldId id="385" r:id="rId4"/>
    <p:sldId id="397" r:id="rId5"/>
    <p:sldId id="391" r:id="rId6"/>
    <p:sldId id="392" r:id="rId7"/>
  </p:sldIdLst>
  <p:sldSz cx="9144000" cy="6858000" type="screen4x3"/>
  <p:notesSz cx="7010400" cy="9296400"/>
  <p:custDataLst>
    <p:tags r:id="rId10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78599" autoAdjust="0"/>
  </p:normalViewPr>
  <p:slideViewPr>
    <p:cSldViewPr>
      <p:cViewPr varScale="1">
        <p:scale>
          <a:sx n="91" d="100"/>
          <a:sy n="91" d="100"/>
        </p:scale>
        <p:origin x="21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181"/>
    </p:cViewPr>
  </p:sorterViewPr>
  <p:notesViewPr>
    <p:cSldViewPr>
      <p:cViewPr>
        <p:scale>
          <a:sx n="75" d="100"/>
          <a:sy n="75" d="100"/>
        </p:scale>
        <p:origin x="-732" y="18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86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6426"/>
            <a:ext cx="514096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notes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543040" y="8896350"/>
            <a:ext cx="395958" cy="306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A6387FC2-3D27-4F52-9D76-628B6E360B66}" type="slidenum">
              <a:rPr lang="en-US" sz="1400">
                <a:latin typeface="Calibri" panose="020F0502020204030204" pitchFamily="34" charset="0"/>
              </a:rPr>
              <a:pPr algn="r"/>
              <a:t>‹#›</a:t>
            </a:fld>
            <a:endParaRPr lang="en-US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49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173"/>
            <a:ext cx="3169920" cy="480388"/>
          </a:xfrm>
          <a:prstGeom prst="rect">
            <a:avLst/>
          </a:prstGeom>
        </p:spPr>
        <p:txBody>
          <a:bodyPr lIns="94851" tIns="47425" rIns="94851" bIns="47425"/>
          <a:lstStyle/>
          <a:p>
            <a:fld id="{3795C09E-89EC-472A-AE66-F0B7C1C553D3}" type="slidenum">
              <a:rPr lang="en-US" smtClean="0">
                <a:latin typeface="Calibri" panose="020F0502020204030204" pitchFamily="34" charset="0"/>
              </a:rPr>
              <a:pPr/>
              <a:t>1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74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lIns="91427" tIns="45714" rIns="91427" bIns="45714"/>
          <a:lstStyle/>
          <a:p>
            <a:fld id="{3795C09E-89EC-472A-AE66-F0B7C1C553D3}" type="slidenum">
              <a:rPr lang="en-US" smtClean="0">
                <a:latin typeface="Calibri" panose="020F0502020204030204" pitchFamily="34" charset="0"/>
              </a:rPr>
              <a:pPr/>
              <a:t>2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774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660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1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71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2286000"/>
            <a:ext cx="7886700" cy="211182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2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71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20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244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11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0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2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2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5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  <a:prstGeom prst="rect">
            <a:avLst/>
          </a:prstGeo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2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19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-20121"/>
            <a:ext cx="7886700" cy="1325563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013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0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0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504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2971799"/>
            <a:ext cx="7675350" cy="3205163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356351"/>
            <a:ext cx="9144000" cy="513669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957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6356351"/>
            <a:ext cx="9144000" cy="513669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 userDrawn="1"/>
        </p:nvSpPr>
        <p:spPr>
          <a:xfrm>
            <a:off x="0" y="-1"/>
            <a:ext cx="9144000" cy="1270681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4974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711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Calibri" panose="020F0502020204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621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7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Calibri" panose="020F0502020204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891810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1"/>
            <a:ext cx="8210550" cy="1295400"/>
          </a:xfrm>
        </p:spPr>
        <p:txBody>
          <a:bodyPr>
            <a:normAutofit/>
          </a:bodyPr>
          <a:lstStyle/>
          <a:p>
            <a:r>
              <a:rPr lang="en-US" sz="4200" b="1" dirty="0" smtClean="0">
                <a:solidFill>
                  <a:schemeClr val="bg1"/>
                </a:solidFill>
              </a:rPr>
              <a:t>Steps in the Policy Analysis Process</a:t>
            </a:r>
            <a:endParaRPr lang="en-US" sz="4200" b="1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Define </a:t>
            </a:r>
            <a:r>
              <a:rPr lang="en-US" sz="3200" b="1" dirty="0">
                <a:solidFill>
                  <a:schemeClr val="bg1"/>
                </a:solidFill>
              </a:rPr>
              <a:t>and analyze the </a:t>
            </a:r>
            <a:r>
              <a:rPr lang="en-US" sz="3200" b="1" dirty="0" smtClean="0">
                <a:solidFill>
                  <a:schemeClr val="bg1"/>
                </a:solidFill>
              </a:rPr>
              <a:t>problem (Ch. 5)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Construct </a:t>
            </a:r>
            <a:r>
              <a:rPr lang="en-US" sz="3200" b="1" dirty="0">
                <a:solidFill>
                  <a:schemeClr val="bg1"/>
                </a:solidFill>
              </a:rPr>
              <a:t>policy </a:t>
            </a:r>
            <a:r>
              <a:rPr lang="en-US" sz="3200" b="1" dirty="0" smtClean="0">
                <a:solidFill>
                  <a:schemeClr val="bg1"/>
                </a:solidFill>
              </a:rPr>
              <a:t>alternatives (Ch. 5)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Develop  evaluative  criteria (Ch. 6)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Assess policy alternatives (Ch. 6)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Draw conclusions (Ch. 6)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D1CD07E7-101A-4D6C-85A2-1CE86EC514F9}" type="slidenum">
              <a:rPr lang="en-US"/>
              <a:pPr/>
              <a:t>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4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957" y="374745"/>
            <a:ext cx="5629224" cy="584611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Assess Policy Alternatives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40000" y="1825625"/>
            <a:ext cx="6094200" cy="435133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Which alternative is likely to be most effective</a:t>
            </a:r>
            <a:r>
              <a:rPr lang="en-US" sz="3200" b="1" dirty="0" smtClean="0">
                <a:solidFill>
                  <a:schemeClr val="bg1"/>
                </a:solidFill>
              </a:rPr>
              <a:t>?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Which alternative best meets the standards of your evaluative criteria?</a:t>
            </a: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Which combination of policies might work well together? 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What will the impact be on the problem of each course of action?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Draw Conclusions: Propose a Policy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 Step 4, you assessed the various options (developed in Step 2) according to your evaluative criteria (chosen in Step 3).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Based on your Step 4 assessment, which policy do you propose as </a:t>
            </a:r>
            <a:r>
              <a:rPr lang="en-US" b="1" smtClean="0">
                <a:solidFill>
                  <a:schemeClr val="bg1"/>
                </a:solidFill>
              </a:rPr>
              <a:t>“best?”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4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TASKPANEKEY" val="74072442-7b1f-4ef4-b42c-91337cb3e4f8"/>
  <p:tag name="POWERPOINTVERSION" val="14.0"/>
  <p:tag name="TPFULLVERSION" val="4.3.2.1178"/>
  <p:tag name="ISPRING_RESOURCE_PATHS_HASH_PRESENTER" val="bd5cbb45cb73eb23fbdf3ef6b6a1714282a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COUNTDOWNSOUND" val="(None)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Depth">
  <a:themeElements>
    <a:clrScheme name="Custom 4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0070C0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2_Depth">
  <a:themeElements>
    <a:clrScheme name="Custom 3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0070C0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10517634</TotalTime>
  <Pages>10</Pages>
  <Words>203</Words>
  <Application>Microsoft Office PowerPoint</Application>
  <PresentationFormat>On-screen Show (4:3)</PresentationFormat>
  <Paragraphs>24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Corbel</vt:lpstr>
      <vt:lpstr>Times New Roman</vt:lpstr>
      <vt:lpstr>1_Depth</vt:lpstr>
      <vt:lpstr>2_Depth</vt:lpstr>
      <vt:lpstr>PowerPoint Presentation</vt:lpstr>
      <vt:lpstr>Steps in the Policy Analysis Process</vt:lpstr>
      <vt:lpstr>PowerPoint Presentation</vt:lpstr>
      <vt:lpstr>Assess Policy Alternatives</vt:lpstr>
      <vt:lpstr>Draw Conclusions: Propose a Policy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Public Policy</dc:title>
  <dc:subject>Introduction</dc:subject>
  <dc:creator>CIT</dc:creator>
  <cp:lastModifiedBy>GABLER_CHRISTINA</cp:lastModifiedBy>
  <cp:revision>477</cp:revision>
  <cp:lastPrinted>1601-01-01T00:00:00Z</cp:lastPrinted>
  <dcterms:created xsi:type="dcterms:W3CDTF">2017-03-26T21:52:41Z</dcterms:created>
  <dcterms:modified xsi:type="dcterms:W3CDTF">2018-08-13T20:59:43Z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furlongs@uwgb.edu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W:\POLICY\OUTLINES</vt:lpwstr>
  </property>
</Properties>
</file>